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9" r:id="rId2"/>
    <p:sldId id="280" r:id="rId3"/>
    <p:sldId id="281" r:id="rId4"/>
    <p:sldId id="282" r:id="rId5"/>
    <p:sldId id="284" r:id="rId6"/>
    <p:sldId id="295" r:id="rId7"/>
    <p:sldId id="297" r:id="rId8"/>
    <p:sldId id="291" r:id="rId9"/>
    <p:sldId id="283" r:id="rId10"/>
    <p:sldId id="285" r:id="rId11"/>
    <p:sldId id="286" r:id="rId12"/>
    <p:sldId id="287" r:id="rId13"/>
    <p:sldId id="294" r:id="rId14"/>
    <p:sldId id="296" r:id="rId15"/>
    <p:sldId id="292" r:id="rId16"/>
    <p:sldId id="298" r:id="rId17"/>
    <p:sldId id="289" r:id="rId18"/>
    <p:sldId id="290" r:id="rId19"/>
    <p:sldId id="293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7051" autoAdjust="0"/>
    <p:restoredTop sz="94672" autoAdjust="0"/>
  </p:normalViewPr>
  <p:slideViewPr>
    <p:cSldViewPr>
      <p:cViewPr varScale="1">
        <p:scale>
          <a:sx n="136" d="100"/>
          <a:sy n="136" d="100"/>
        </p:scale>
        <p:origin x="1392" y="10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59" y="0"/>
            <a:ext cx="3038604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D26F0-1392-474F-BE40-A7857BE17BAF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713" y="4415530"/>
            <a:ext cx="5608975" cy="41836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59" y="8829573"/>
            <a:ext cx="3038604" cy="46534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8781C0-E100-4564-8E59-27B1317FDE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73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77000"/>
            <a:ext cx="1099038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2022-10-13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00" y="6477000"/>
            <a:ext cx="53340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SearchPath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599" y="6477000"/>
            <a:ext cx="973015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0BF02-85C7-490E-B66B-9E3294351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55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D6067B-8884-4C4D-A374-7D9ED66417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22386" y="6488533"/>
            <a:ext cx="1519145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Loccum</a:t>
            </a:r>
            <a:r>
              <a:rPr lang="en-US" dirty="0"/>
              <a:t> 2022-06-25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DF4EC-BF56-4783-A21E-3625D80AE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41531" y="6488533"/>
            <a:ext cx="4074644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Sicherheitstechnische</a:t>
            </a:r>
            <a:r>
              <a:rPr lang="en-US" dirty="0"/>
              <a:t> </a:t>
            </a:r>
            <a:r>
              <a:rPr lang="en-US" dirty="0" err="1"/>
              <a:t>Beurteilung</a:t>
            </a:r>
            <a:r>
              <a:rPr lang="en-US" dirty="0"/>
              <a:t> von </a:t>
            </a:r>
            <a:r>
              <a:rPr lang="en-US" dirty="0" err="1"/>
              <a:t>Nuklearanlagen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Laien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98E11B-9625-465A-92B9-BB7E2DB49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335690" y="6477000"/>
            <a:ext cx="485924" cy="244475"/>
          </a:xfrm>
        </p:spPr>
        <p:txBody>
          <a:bodyPr/>
          <a:lstStyle/>
          <a:p>
            <a:fld id="{3010BF02-85C7-490E-B66B-9E32943519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3386" y="6477000"/>
            <a:ext cx="1233815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Loccum</a:t>
            </a:r>
            <a:r>
              <a:rPr lang="en-US" dirty="0"/>
              <a:t> 20220625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28192" y="6477000"/>
            <a:ext cx="397277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err="1"/>
              <a:t>Sicherheitstechnische</a:t>
            </a:r>
            <a:r>
              <a:rPr lang="en-US" dirty="0"/>
              <a:t> </a:t>
            </a:r>
            <a:r>
              <a:rPr lang="en-US" dirty="0" err="1"/>
              <a:t>Beurteiung</a:t>
            </a:r>
            <a:r>
              <a:rPr lang="en-US" dirty="0"/>
              <a:t> von </a:t>
            </a:r>
            <a:r>
              <a:rPr lang="en-US" dirty="0" err="1"/>
              <a:t>Nuklearanlagen</a:t>
            </a:r>
            <a:r>
              <a:rPr lang="en-US" dirty="0"/>
              <a:t> </a:t>
            </a:r>
            <a:r>
              <a:rPr lang="en-US" dirty="0" err="1"/>
              <a:t>durch</a:t>
            </a:r>
            <a:r>
              <a:rPr lang="en-US" dirty="0"/>
              <a:t> </a:t>
            </a:r>
            <a:r>
              <a:rPr lang="en-US" dirty="0" err="1"/>
              <a:t>Laien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2500" y="6477000"/>
            <a:ext cx="409114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010BF02-85C7-490E-B66B-9E329435198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838200"/>
            <a:ext cx="84582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81000" y="6386185"/>
            <a:ext cx="8458200" cy="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1000" y="457200"/>
            <a:ext cx="685800" cy="76200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81000" y="533400"/>
            <a:ext cx="685800" cy="76200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81000" y="609600"/>
            <a:ext cx="685800" cy="76200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137138" y="241012"/>
            <a:ext cx="68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fm</a:t>
            </a:r>
            <a:endParaRPr lang="en-US" sz="32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905000" y="457200"/>
            <a:ext cx="6934200" cy="84992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905000" y="533400"/>
            <a:ext cx="6934200" cy="84992"/>
          </a:xfrm>
          <a:prstGeom prst="rect">
            <a:avLst/>
          </a:prstGeom>
          <a:solidFill>
            <a:srgbClr val="C0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5000" y="618391"/>
            <a:ext cx="6934200" cy="64477"/>
          </a:xfrm>
          <a:prstGeom prst="rect">
            <a:avLst/>
          </a:prstGeom>
          <a:solidFill>
            <a:srgbClr val="FF000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E43F6470-34EE-AD75-A0A2-4F1D0573760C}"/>
              </a:ext>
            </a:extLst>
          </p:cNvPr>
          <p:cNvSpPr txBox="1">
            <a:spLocks/>
          </p:cNvSpPr>
          <p:nvPr userDrawn="1"/>
        </p:nvSpPr>
        <p:spPr>
          <a:xfrm>
            <a:off x="5954581" y="6477000"/>
            <a:ext cx="2304300" cy="2444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Felix Meier        www.felmeier.com</a:t>
            </a:r>
          </a:p>
        </p:txBody>
      </p:sp>
    </p:spTree>
    <p:extLst>
      <p:ext uri="{BB962C8B-B14F-4D97-AF65-F5344CB8AC3E}">
        <p14:creationId xmlns:p14="http://schemas.microsoft.com/office/powerpoint/2010/main" val="184571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8848D9-D493-BED4-F5B7-B317878D5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65815A-F8E2-B3AA-D3C9-2D05C60E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774D19-A2E3-842B-3B06-253B9A04D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C52545-0454-F532-DCC5-DC3E23D7D7E1}"/>
              </a:ext>
            </a:extLst>
          </p:cNvPr>
          <p:cNvSpPr txBox="1"/>
          <p:nvPr/>
        </p:nvSpPr>
        <p:spPr>
          <a:xfrm>
            <a:off x="1192360" y="2161635"/>
            <a:ext cx="683609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Sicherheitstechnische</a:t>
            </a:r>
            <a:r>
              <a:rPr lang="en-US" sz="3200" b="1" dirty="0"/>
              <a:t> </a:t>
            </a:r>
            <a:r>
              <a:rPr lang="en-US" sz="3200" b="1" dirty="0" err="1"/>
              <a:t>Beurteilung</a:t>
            </a:r>
            <a:endParaRPr lang="en-US" sz="3200" b="1" dirty="0"/>
          </a:p>
          <a:p>
            <a:pPr algn="ctr">
              <a:lnSpc>
                <a:spcPct val="150000"/>
              </a:lnSpc>
            </a:pPr>
            <a:r>
              <a:rPr lang="en-US" sz="3200" b="1" dirty="0"/>
              <a:t>von </a:t>
            </a:r>
            <a:r>
              <a:rPr lang="en-US" sz="3200" b="1" dirty="0" err="1"/>
              <a:t>Nuklearanlagen</a:t>
            </a:r>
            <a:endParaRPr lang="en-US" sz="3200" b="1" dirty="0"/>
          </a:p>
          <a:p>
            <a:pPr algn="ctr"/>
            <a:r>
              <a:rPr lang="en-US" sz="3200" b="1" dirty="0" err="1"/>
              <a:t>durch</a:t>
            </a:r>
            <a:r>
              <a:rPr lang="en-US" sz="3200" b="1" dirty="0"/>
              <a:t> </a:t>
            </a:r>
            <a:r>
              <a:rPr lang="en-US" sz="3200" b="1" dirty="0" err="1"/>
              <a:t>Laien</a:t>
            </a:r>
            <a:endParaRPr lang="de-CH" sz="3200" b="1" dirty="0"/>
          </a:p>
        </p:txBody>
      </p:sp>
    </p:spTree>
    <p:extLst>
      <p:ext uri="{BB962C8B-B14F-4D97-AF65-F5344CB8AC3E}">
        <p14:creationId xmlns:p14="http://schemas.microsoft.com/office/powerpoint/2010/main" val="1941376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Argumente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5426" y="2699305"/>
            <a:ext cx="68360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Fehlen sachliche Argumente, so kann man auch zur moralischen Keule greifen.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Wer gegen die maximale Sicherheit ist, ist ein schlechter Mensch.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Wie geht man um derartigen Argumenten ?</a:t>
            </a:r>
          </a:p>
        </p:txBody>
      </p:sp>
    </p:spTree>
    <p:extLst>
      <p:ext uri="{BB962C8B-B14F-4D97-AF65-F5344CB8AC3E}">
        <p14:creationId xmlns:p14="http://schemas.microsoft.com/office/powerpoint/2010/main" val="37566020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Nicht vor meiner Haustür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5426" y="2699305"/>
            <a:ext cx="68360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Oft steckt hinter vordergründigen </a:t>
            </a:r>
            <a:r>
              <a:rPr lang="de-CH" sz="2400" b="1" dirty="0" err="1"/>
              <a:t>heren</a:t>
            </a:r>
            <a:r>
              <a:rPr lang="de-CH" sz="2400" b="1" dirty="0"/>
              <a:t> Absichten vor allem </a:t>
            </a:r>
          </a:p>
          <a:p>
            <a:pPr marL="342900"/>
            <a:r>
              <a:rPr lang="de-CH" sz="2400" b="1" dirty="0"/>
              <a:t>"Nicht vor meiner Haustür !".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Wenn sich eine Bürgervereinigung</a:t>
            </a:r>
          </a:p>
          <a:p>
            <a:pPr marL="342900"/>
            <a:r>
              <a:rPr lang="de-CH" sz="2400" b="1" dirty="0"/>
              <a:t>"Meine Region ohne Tiefenlager!"</a:t>
            </a:r>
          </a:p>
          <a:p>
            <a:pPr marL="342900"/>
            <a:r>
              <a:rPr lang="de-CH" sz="2400" b="1" dirty="0"/>
              <a:t>nennt, so lässt das tief blicken.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Trotz dem Eingeständnis von fehlendem Fachwissen wird lautstark Mitsprache gefordert.</a:t>
            </a:r>
          </a:p>
        </p:txBody>
      </p:sp>
    </p:spTree>
    <p:extLst>
      <p:ext uri="{BB962C8B-B14F-4D97-AF65-F5344CB8AC3E}">
        <p14:creationId xmlns:p14="http://schemas.microsoft.com/office/powerpoint/2010/main" val="1343035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Unsere Informationsquellen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5426" y="2699305"/>
            <a:ext cx="68360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Bundesamt für Energie (BFE), Eidgenössisches Nuklearsicherheitsinspektorat (ENSI), Nationale Genossenschaft für Radioaktive Abfälle (NAGRA), Hochschulen, Ingenieurunternehmungen, Fachleute im Ruhestand.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Der Zugang zu Fachleuten wurde durch das BFE sehr gut unterstützt.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CH" sz="2400" b="1" dirty="0"/>
          </a:p>
        </p:txBody>
      </p:sp>
    </p:spTree>
    <p:extLst>
      <p:ext uri="{BB962C8B-B14F-4D97-AF65-F5344CB8AC3E}">
        <p14:creationId xmlns:p14="http://schemas.microsoft.com/office/powerpoint/2010/main" val="1756522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S</a:t>
            </a:r>
            <a:r>
              <a:rPr lang="de-CH" sz="3200" b="1" dirty="0" err="1"/>
              <a:t>tudien</a:t>
            </a:r>
            <a:endParaRPr lang="de-CH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5426" y="2699305"/>
            <a:ext cx="6836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Vorsicht vor Studien, vor allem, wenn sie auf anderen Studien basieren.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Der fachliche Hintergrund der Autoren muss hinterfragt werden.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Alle Verbindungen der Autoren müssen offen gelegt sein.</a:t>
            </a:r>
          </a:p>
        </p:txBody>
      </p:sp>
    </p:spTree>
    <p:extLst>
      <p:ext uri="{BB962C8B-B14F-4D97-AF65-F5344CB8AC3E}">
        <p14:creationId xmlns:p14="http://schemas.microsoft.com/office/powerpoint/2010/main" val="3399424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Unsere</a:t>
            </a:r>
            <a:r>
              <a:rPr lang="en-US" sz="3200" b="1" dirty="0"/>
              <a:t> </a:t>
            </a:r>
            <a:r>
              <a:rPr lang="en-US" sz="3200" b="1" dirty="0" err="1"/>
              <a:t>Nachbarn</a:t>
            </a:r>
            <a:endParaRPr lang="de-CH" sz="3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5426" y="2699305"/>
            <a:ext cx="68360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Alle zur Zeit diskutierten Schweizer Standorte liegen nahe der Grenze zur Bundesrepublik Deutschland.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Der Opalinuston kann nichts dafür, dass er da unten liegt.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Die Offenheit gegenüber unseren Nachbarn lässt manchmal zu wünschen übrig.</a:t>
            </a:r>
          </a:p>
        </p:txBody>
      </p:sp>
    </p:spTree>
    <p:extLst>
      <p:ext uri="{BB962C8B-B14F-4D97-AF65-F5344CB8AC3E}">
        <p14:creationId xmlns:p14="http://schemas.microsoft.com/office/powerpoint/2010/main" val="3467145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Verbreitung von Informationen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5426" y="2699305"/>
            <a:ext cx="68360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Mit der Beschaffung von Informationen im geschlossenen Kreis, beispielsweise in unserer "Fachgruppe Sicherheit", ist die Sache nicht getan.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Wie können wir unsere Informationen der breiten Bevölkerung weitergeben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Wie weit ist die breite Bevölkerung an den Informationen wirklich interessiert ?</a:t>
            </a:r>
          </a:p>
        </p:txBody>
      </p:sp>
    </p:spTree>
    <p:extLst>
      <p:ext uri="{BB962C8B-B14F-4D97-AF65-F5344CB8AC3E}">
        <p14:creationId xmlns:p14="http://schemas.microsoft.com/office/powerpoint/2010/main" val="3653054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Unterschiede   D &lt;&gt; CH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5426" y="2699305"/>
            <a:ext cx="68360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Streitkultur: In der BRD aggressiver, direkter, es wird schneller auf die Person geschossen.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Hierarchieverständnis: Befehle werden ohne Widerspruch ausgeführt, Titel werden höher gewichtet.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Vertrauen in die staatlichen Organe: in der Schweiz grösser.</a:t>
            </a:r>
          </a:p>
        </p:txBody>
      </p:sp>
    </p:spTree>
    <p:extLst>
      <p:ext uri="{BB962C8B-B14F-4D97-AF65-F5344CB8AC3E}">
        <p14:creationId xmlns:p14="http://schemas.microsoft.com/office/powerpoint/2010/main" val="29423239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Die Zukunft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5426" y="2699305"/>
            <a:ext cx="683609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Vor einer Million Jahren existierte der Homo sapiens noch nicht.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Wir wollen für ein Endlager "gesicherte" Aussagen machen für eine Million Jahre.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Wer weiss, wie sich der Homo sapiens bis in einer Million Jahren weiter entwickelt ?</a:t>
            </a:r>
          </a:p>
        </p:txBody>
      </p:sp>
    </p:spTree>
    <p:extLst>
      <p:ext uri="{BB962C8B-B14F-4D97-AF65-F5344CB8AC3E}">
        <p14:creationId xmlns:p14="http://schemas.microsoft.com/office/powerpoint/2010/main" val="7878199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48026" y="1320983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Die Natur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8026" y="2238445"/>
            <a:ext cx="68360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Wenn eine Population zu gross wird, so greift die Natur ein.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Gegenseitiges Umbringen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Klimawandel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Wassermangel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Pandemie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Gentechnische Modifikationen verursacht durch Technologie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Gentechnische Modifikationen, verursacht durch radioaktive Strahlung ?</a:t>
            </a:r>
          </a:p>
        </p:txBody>
      </p:sp>
    </p:spTree>
    <p:extLst>
      <p:ext uri="{BB962C8B-B14F-4D97-AF65-F5344CB8AC3E}">
        <p14:creationId xmlns:p14="http://schemas.microsoft.com/office/powerpoint/2010/main" val="1355005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45426" y="304495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Danke für Ihre Aufmerksamkeit !</a:t>
            </a:r>
          </a:p>
        </p:txBody>
      </p:sp>
    </p:spTree>
    <p:extLst>
      <p:ext uri="{BB962C8B-B14F-4D97-AF65-F5344CB8AC3E}">
        <p14:creationId xmlns:p14="http://schemas.microsoft.com/office/powerpoint/2010/main" val="20239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6AC3DB-F931-DEEC-F890-421B8E0B7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CH"/>
              <a:t>Loccum 2022-06-25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4CA13C-D192-DE87-28CC-35B25E326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/>
              <a:t>Sicherheitstechnische Beurteilung von Nuklearanlagen durch Laien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C1DD6E-3514-D90C-123D-63CF198F8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de-CH" smtClean="0"/>
              <a:t>2</a:t>
            </a:fld>
            <a:endParaRPr lang="de-CH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D15AD0-732F-F39F-7A39-B3D0375E5E31}"/>
              </a:ext>
            </a:extLst>
          </p:cNvPr>
          <p:cNvSpPr txBox="1"/>
          <p:nvPr/>
        </p:nvSpPr>
        <p:spPr>
          <a:xfrm>
            <a:off x="1140580" y="1186672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Mein Profil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515E19-6C6D-E166-C2A3-64535BB5043D}"/>
              </a:ext>
            </a:extLst>
          </p:cNvPr>
          <p:cNvSpPr txBox="1"/>
          <p:nvPr/>
        </p:nvSpPr>
        <p:spPr>
          <a:xfrm>
            <a:off x="1153955" y="2084825"/>
            <a:ext cx="68360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CH" sz="2400" b="1" dirty="0"/>
              <a:t>Geboren 1945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Aufgewachsen in einer Bauunternehmung für Hoch- und Tiefbau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e-CH" sz="2400" b="1" dirty="0"/>
              <a:t>Diplomingenieur Elektrotechnik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Hobbies: Bauarbeiten, einheimische Orchideen, Alpinismus</a:t>
            </a:r>
          </a:p>
          <a:p>
            <a:endParaRPr lang="de-CH" sz="1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Mitglied der Fachgruppe Sicherheit der Regionalkonferenz Nördlich Lägern.</a:t>
            </a:r>
          </a:p>
        </p:txBody>
      </p:sp>
    </p:spTree>
    <p:extLst>
      <p:ext uri="{BB962C8B-B14F-4D97-AF65-F5344CB8AC3E}">
        <p14:creationId xmlns:p14="http://schemas.microsoft.com/office/powerpoint/2010/main" val="307282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Mein Standpunkt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5426" y="2699305"/>
            <a:ext cx="68360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Die radioaktiven Abfälle sind nun mal da, ob es uns passt oder nicht.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Ein Endlager muss geplant und in nützlicher Frist auch gebaut werden.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Die Forderung nach absoluten Garantien für die Sicherheit ist nicht realistisch.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Ein Endlager mit allen Mitteln verzögern oder gar verhindern ist keine Option.</a:t>
            </a:r>
          </a:p>
        </p:txBody>
      </p:sp>
    </p:spTree>
    <p:extLst>
      <p:ext uri="{BB962C8B-B14F-4D97-AF65-F5344CB8AC3E}">
        <p14:creationId xmlns:p14="http://schemas.microsoft.com/office/powerpoint/2010/main" val="424163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Das Hauptproblem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5426" y="2699305"/>
            <a:ext cx="68360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Eine kompetente Beurteilung verlangt Fachwissen, welches nur in einer gehobenen Ausbildung erworben werden kann.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Personen ohne dieses Fachwissen sind auf die Meinung von "Experten" angewiesen.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Vertrauen in die "Experten" wird zu einem zentralen Element.</a:t>
            </a:r>
          </a:p>
        </p:txBody>
      </p:sp>
    </p:spTree>
    <p:extLst>
      <p:ext uri="{BB962C8B-B14F-4D97-AF65-F5344CB8AC3E}">
        <p14:creationId xmlns:p14="http://schemas.microsoft.com/office/powerpoint/2010/main" val="2774528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Unabhängige Experten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5426" y="2699305"/>
            <a:ext cx="68360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>
                <a:solidFill>
                  <a:srgbClr val="C00000"/>
                </a:solidFill>
              </a:rPr>
              <a:t>Es gibt keine unabhängigen Experten !</a:t>
            </a:r>
          </a:p>
          <a:p>
            <a:endParaRPr lang="de-CH" sz="2400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Ein Experte muss mindestens 10 Jahre im Fachgebiet gearbeitet und Verantwortung für das Erreichen von Zielen getragen haben.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Ist diese Voraussetzung erfüllt, so ist die Person in ein Netzwerk eingebettet und nicht mehr unabhängig.</a:t>
            </a:r>
          </a:p>
        </p:txBody>
      </p:sp>
    </p:spTree>
    <p:extLst>
      <p:ext uri="{BB962C8B-B14F-4D97-AF65-F5344CB8AC3E}">
        <p14:creationId xmlns:p14="http://schemas.microsoft.com/office/powerpoint/2010/main" val="3053200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Auswahlkriterien für Experten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5426" y="2699305"/>
            <a:ext cx="68360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Wie kann ein Laie beurteilen, ob ein Experte wirkliche ein Experte ist 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Wer das sagt, was ich gerne hören will, ist für mich ein Experte.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Vorsicht vor schönen Titeln wie Dr. und Prof. 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Bisherige fachliche Tätigkeiten kontrollieren.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In welchen Szenen ist der Experte bekannt ?</a:t>
            </a:r>
          </a:p>
        </p:txBody>
      </p:sp>
    </p:spTree>
    <p:extLst>
      <p:ext uri="{BB962C8B-B14F-4D97-AF65-F5344CB8AC3E}">
        <p14:creationId xmlns:p14="http://schemas.microsoft.com/office/powerpoint/2010/main" val="602664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17ACBF-3E2E-3683-CA92-D5F81B9927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AE6279-E1D3-60AF-F393-895F3406F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51EB4-7820-F7DA-BB9B-EF75CCB2C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F636230-6CBF-6368-F0B8-351FF6ECA335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Umgang mit Experten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CE0B23-44BC-68BB-E9D4-B19E25DBFF33}"/>
              </a:ext>
            </a:extLst>
          </p:cNvPr>
          <p:cNvSpPr txBox="1"/>
          <p:nvPr/>
        </p:nvSpPr>
        <p:spPr>
          <a:xfrm>
            <a:off x="1145426" y="2699305"/>
            <a:ext cx="68360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Je sachlicher und je weniger spektakulär, desto eher kann man einer Fachperson vertrauen.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Wer etwas sagt, das man nicht gerne hört, ist vielleicht der bessere Experte 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Bei Unsicherheit oder Unklarheit den Mut haben, Fragen zu stellen.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Quellenangaben kontrollieren und hinterfragen.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Aussagen auf Plausibilität checken.</a:t>
            </a:r>
          </a:p>
        </p:txBody>
      </p:sp>
    </p:spTree>
    <p:extLst>
      <p:ext uri="{BB962C8B-B14F-4D97-AF65-F5344CB8AC3E}">
        <p14:creationId xmlns:p14="http://schemas.microsoft.com/office/powerpoint/2010/main" val="9320244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203142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Parallelen zur Politik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53955" y="2051444"/>
            <a:ext cx="683609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Wenn eine Politikerin etwas sagt, das sachlich falsch ist, aber gerne gehört wird, so wird sie belohnt.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Wenn eine Politikerin etwas sagt, das sachlich richtig ist, aber nicht gerne gehört wird, so wird sie bestraft.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PolitikerInnen neigen dazu, Befindlichkeiten höher zu gewichten als sachliche Aspekte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Genau so geht es auch mit vielen, die sich zum Thema der Entsorgung von radioaktiven Abfällen äussern.</a:t>
            </a:r>
          </a:p>
        </p:txBody>
      </p:sp>
    </p:spTree>
    <p:extLst>
      <p:ext uri="{BB962C8B-B14F-4D97-AF65-F5344CB8AC3E}">
        <p14:creationId xmlns:p14="http://schemas.microsoft.com/office/powerpoint/2010/main" val="1089700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7E2D33D-D6C4-0681-379C-8EE59D653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Loccum 2022-06-25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CD2BF1-2DA7-6AC0-40D6-840F7C974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Sicherheitstechnische Beurteilung von Nuklearanlagen durch Laien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F4F2B1-DB9B-4445-0390-A4F16C86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0BF02-85C7-490E-B66B-9E3294351987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870AB2-6C37-875B-4F31-CD840AD6EFBC}"/>
              </a:ext>
            </a:extLst>
          </p:cNvPr>
          <p:cNvSpPr txBox="1"/>
          <p:nvPr/>
        </p:nvSpPr>
        <p:spPr>
          <a:xfrm>
            <a:off x="1153955" y="1431940"/>
            <a:ext cx="68360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200" b="1" dirty="0"/>
              <a:t>Emotionen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882D4E-90C8-EC76-AAC5-2DEFDB3B7CA4}"/>
              </a:ext>
            </a:extLst>
          </p:cNvPr>
          <p:cNvSpPr txBox="1"/>
          <p:nvPr/>
        </p:nvSpPr>
        <p:spPr>
          <a:xfrm>
            <a:off x="1145426" y="2699305"/>
            <a:ext cx="68360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Fehlt das fachliche Verständnis für die Sache, so werden emotionale Aspekte zentral.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Mit Angst kann man Geschäfte machen und Macht ausüben.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Sachliche Argumente haben gegen Emotionen oft keine Chance.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sz="2400" b="1" dirty="0"/>
              <a:t>Was ich nicht will, das darf nicht wahr sein !</a:t>
            </a:r>
          </a:p>
        </p:txBody>
      </p:sp>
    </p:spTree>
    <p:extLst>
      <p:ext uri="{BB962C8B-B14F-4D97-AF65-F5344CB8AC3E}">
        <p14:creationId xmlns:p14="http://schemas.microsoft.com/office/powerpoint/2010/main" val="2050820839"/>
      </p:ext>
    </p:extLst>
  </p:cSld>
  <p:clrMapOvr>
    <a:masterClrMapping/>
  </p:clrMapOvr>
</p:sld>
</file>

<file path=ppt/theme/theme1.xml><?xml version="1.0" encoding="utf-8"?>
<a:theme xmlns:a="http://schemas.openxmlformats.org/drawingml/2006/main" name="ICAR_2014 Presentation 20140716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ICAR_2014 Presentation 20140716 Layout</Template>
  <TotalTime>0</TotalTime>
  <Words>958</Words>
  <Application>Microsoft Office PowerPoint</Application>
  <PresentationFormat>On-screen Show (4:3)</PresentationFormat>
  <Paragraphs>146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ICAR_2014 Presentation 20140716 Layout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Felix Meier</dc:creator>
  <cp:lastModifiedBy>Felix</cp:lastModifiedBy>
  <cp:revision>55</cp:revision>
  <cp:lastPrinted>2022-06-23T08:41:46Z</cp:lastPrinted>
  <dcterms:created xsi:type="dcterms:W3CDTF">2014-07-16T13:23:09Z</dcterms:created>
  <dcterms:modified xsi:type="dcterms:W3CDTF">2022-06-27T15:14:12Z</dcterms:modified>
</cp:coreProperties>
</file>